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71" r:id="rId7"/>
    <p:sldId id="273" r:id="rId8"/>
    <p:sldId id="272" r:id="rId9"/>
    <p:sldId id="274" r:id="rId10"/>
    <p:sldId id="275" r:id="rId11"/>
    <p:sldId id="276" r:id="rId12"/>
    <p:sldId id="277" r:id="rId13"/>
    <p:sldId id="279" r:id="rId14"/>
    <p:sldId id="269" r:id="rId15"/>
    <p:sldId id="281" r:id="rId16"/>
    <p:sldId id="283" r:id="rId17"/>
    <p:sldId id="285" r:id="rId18"/>
    <p:sldId id="286" r:id="rId19"/>
    <p:sldId id="287" r:id="rId20"/>
    <p:sldId id="289" r:id="rId21"/>
    <p:sldId id="291" r:id="rId22"/>
    <p:sldId id="292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150" d="100"/>
          <a:sy n="150" d="100"/>
        </p:scale>
        <p:origin x="136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7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821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3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1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5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4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7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9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2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1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5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593C-9166-4B72-AE94-8BA707DA0663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3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5" y="643467"/>
            <a:ext cx="7200163" cy="3585834"/>
          </a:xfrm>
        </p:spPr>
        <p:txBody>
          <a:bodyPr>
            <a:normAutofit/>
          </a:bodyPr>
          <a:lstStyle/>
          <a:p>
            <a:pPr algn="l"/>
            <a:r>
              <a:rPr lang="en-US" sz="6300"/>
              <a:t>Baseband Signals and AM/FM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urful wires">
            <a:extLst>
              <a:ext uri="{FF2B5EF4-FFF2-40B4-BE49-F238E27FC236}">
                <a16:creationId xmlns:a16="http://schemas.microsoft.com/office/drawing/2014/main" id="{1BA55C5D-FAF0-ED84-08BB-3DA8721D2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7" r="13468" b="1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1" y="1122363"/>
            <a:ext cx="6751097" cy="2387600"/>
          </a:xfrm>
        </p:spPr>
        <p:txBody>
          <a:bodyPr>
            <a:normAutofit/>
          </a:bodyPr>
          <a:lstStyle/>
          <a:p>
            <a:r>
              <a:rPr lang="en-US" sz="4100"/>
              <a:t>Cables and Structured Cabling</a:t>
            </a:r>
            <a:br>
              <a:rPr lang="en-US" sz="4100"/>
            </a:br>
            <a:r>
              <a:rPr lang="en-US" sz="4100"/>
              <a:t>(Knowledge Check)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C22B73B-8888-45A2-85B6-7AB09F8DE173}"/>
              </a:ext>
            </a:extLst>
          </p:cNvPr>
          <p:cNvSpPr txBox="1">
            <a:spLocks/>
          </p:cNvSpPr>
          <p:nvPr/>
        </p:nvSpPr>
        <p:spPr>
          <a:xfrm>
            <a:off x="854765" y="1330326"/>
            <a:ext cx="7313612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1. Why must the twisting in the individual wires be maintained in a UTP cable?</a:t>
            </a:r>
          </a:p>
          <a:p>
            <a:r>
              <a:rPr lang="en-US" sz="1600" dirty="0"/>
              <a:t>Answer: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It’s meant to reduce crosstalk EMI (electromagnetic interference).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2. How many inches should UTP cable be separated from 110 volts electrical cable?</a:t>
            </a:r>
          </a:p>
          <a:p>
            <a:r>
              <a:rPr lang="en-US" sz="1600" dirty="0"/>
              <a:t>Answer: 12 inches of separation.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3. Horizontal cabling connects what areas to each other?</a:t>
            </a:r>
          </a:p>
          <a:p>
            <a:r>
              <a:rPr lang="en-US" sz="1600" dirty="0"/>
              <a:t>Answer: the work area to the telecommunication room.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EC6425-D2AA-4ED7-8955-375BF90E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5486400" cy="566738"/>
          </a:xfrm>
        </p:spPr>
        <p:txBody>
          <a:bodyPr>
            <a:noAutofit/>
          </a:bodyPr>
          <a:lstStyle/>
          <a:p>
            <a:r>
              <a:rPr lang="en-US" sz="28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831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C22B73B-8888-45A2-85B6-7AB09F8DE173}"/>
              </a:ext>
            </a:extLst>
          </p:cNvPr>
          <p:cNvSpPr txBox="1">
            <a:spLocks/>
          </p:cNvSpPr>
          <p:nvPr/>
        </p:nvSpPr>
        <p:spPr>
          <a:xfrm>
            <a:off x="854765" y="1330326"/>
            <a:ext cx="7313612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4. What is a plenum rated cable?</a:t>
            </a:r>
          </a:p>
          <a:p>
            <a:r>
              <a:rPr lang="en-US" sz="1600" dirty="0"/>
              <a:t>Answer: they have special insulation which is heat resistant with a low chance of smoke and flame.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5. What is a riser tube used for?</a:t>
            </a:r>
          </a:p>
          <a:p>
            <a:r>
              <a:rPr lang="en-US" sz="1600" dirty="0"/>
              <a:t>Answer: to move information between different floors.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6. Is the grounding of equipment mostly a safety or a performance concern?</a:t>
            </a:r>
          </a:p>
          <a:p>
            <a:r>
              <a:rPr lang="en-US" sz="1600" dirty="0"/>
              <a:t>Answer: Allow the fault current to have a safe path and help the system to not have unwanted electricity.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EC6425-D2AA-4ED7-8955-375BF90E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5486400" cy="566738"/>
          </a:xfrm>
        </p:spPr>
        <p:txBody>
          <a:bodyPr>
            <a:noAutofit/>
          </a:bodyPr>
          <a:lstStyle/>
          <a:p>
            <a:r>
              <a:rPr lang="en-US" sz="28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7881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 towers">
            <a:extLst>
              <a:ext uri="{FF2B5EF4-FFF2-40B4-BE49-F238E27FC236}">
                <a16:creationId xmlns:a16="http://schemas.microsoft.com/office/drawing/2014/main" id="{3A94FD0D-942C-6723-B938-74158FBD3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1" y="1122363"/>
            <a:ext cx="6751097" cy="2387600"/>
          </a:xfrm>
        </p:spPr>
        <p:txBody>
          <a:bodyPr>
            <a:normAutofit/>
          </a:bodyPr>
          <a:lstStyle/>
          <a:p>
            <a:r>
              <a:rPr lang="en-US" sz="4100"/>
              <a:t>Antenna Gain and Free Space Path Loss</a:t>
            </a:r>
            <a:br>
              <a:rPr lang="en-US" sz="4100"/>
            </a:br>
            <a:r>
              <a:rPr lang="en-US" sz="4100"/>
              <a:t>(Knowledge Check)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C22B73B-8888-45A2-85B6-7AB09F8DE173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1. What is the maximum theoretical antenna gain of a common dish antenna at the 2.4 GHz band? [4 points] </a:t>
            </a:r>
          </a:p>
          <a:p>
            <a:r>
              <a:rPr lang="en-US" sz="1600" b="1" dirty="0"/>
              <a:t>Answer: 43cm dish  antenna  max gain would be 21.069 dB</a:t>
            </a:r>
          </a:p>
          <a:p>
            <a:endParaRPr lang="en-US" sz="1600" dirty="0"/>
          </a:p>
          <a:p>
            <a:r>
              <a:rPr lang="en-US" sz="1600" dirty="0"/>
              <a:t>2. What is the maximum theoretical antenna gain of a common dish antenna at the 5 GHz band? [4 points] </a:t>
            </a:r>
          </a:p>
          <a:p>
            <a:r>
              <a:rPr lang="en-US" sz="1600" b="1" dirty="0"/>
              <a:t>Answer: 43cm dish  antenna  max gain would be 27.769 dB</a:t>
            </a:r>
          </a:p>
          <a:p>
            <a:endParaRPr lang="en-US" sz="1600" dirty="0"/>
          </a:p>
          <a:p>
            <a:r>
              <a:rPr lang="en-US" sz="1600" dirty="0"/>
              <a:t>3. Given the same sized reflector, which signals, high-frequency, or low-frequency, can be more efficiently focused by a common dish antenna (i.e., result in a higher antenna gain)? [</a:t>
            </a:r>
            <a:r>
              <a:rPr lang="en-US" sz="1600" b="1" dirty="0"/>
              <a:t>5 points</a:t>
            </a:r>
            <a:r>
              <a:rPr lang="en-US" sz="1600" dirty="0"/>
              <a:t>] </a:t>
            </a:r>
          </a:p>
          <a:p>
            <a:r>
              <a:rPr lang="en-US" sz="1600" b="1" dirty="0"/>
              <a:t>Answer: High-Frequency</a:t>
            </a:r>
          </a:p>
          <a:p>
            <a:endParaRPr lang="en-US" sz="1600" dirty="0"/>
          </a:p>
          <a:p>
            <a:r>
              <a:rPr lang="en-US" sz="1600" dirty="0"/>
              <a:t>4. What is the maximum theoretical antenna gain of the dish antenna used in the VLA radio telescopes in New Mexico at the 5 GHz band? [4 points] </a:t>
            </a:r>
          </a:p>
          <a:p>
            <a:r>
              <a:rPr lang="en-US" sz="1600" b="1" dirty="0"/>
              <a:t>Answer: 63.059 dB</a:t>
            </a:r>
          </a:p>
          <a:p>
            <a:endParaRPr lang="en-US" sz="1600" dirty="0"/>
          </a:p>
          <a:p>
            <a:r>
              <a:rPr lang="en-US" sz="1600" dirty="0"/>
              <a:t>5. Given the same signal frequency, which dish antennas, large-sized or small-sized, are more efficient at focusing the signal (i.e., result in a higher antenna gain)? [</a:t>
            </a:r>
            <a:r>
              <a:rPr lang="en-US" sz="1600" b="1" dirty="0"/>
              <a:t>5 points</a:t>
            </a:r>
            <a:r>
              <a:rPr lang="en-US" sz="1600" dirty="0"/>
              <a:t>] </a:t>
            </a:r>
          </a:p>
          <a:p>
            <a:r>
              <a:rPr lang="en-US" sz="1600" b="1" dirty="0"/>
              <a:t>Answer: Large-</a:t>
            </a:r>
            <a:r>
              <a:rPr lang="en-US" sz="1600" b="1" dirty="0" err="1"/>
              <a:t>szed</a:t>
            </a:r>
            <a:endParaRPr lang="en-US" sz="16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EC6425-D2AA-4ED7-8955-375BF90E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5818139" cy="566738"/>
          </a:xfrm>
        </p:spPr>
        <p:txBody>
          <a:bodyPr>
            <a:noAutofit/>
          </a:bodyPr>
          <a:lstStyle/>
          <a:p>
            <a:r>
              <a:rPr lang="en-US" sz="2800" b="0" dirty="0"/>
              <a:t>Antenna Gain</a:t>
            </a:r>
          </a:p>
        </p:txBody>
      </p:sp>
    </p:spTree>
    <p:extLst>
      <p:ext uri="{BB962C8B-B14F-4D97-AF65-F5344CB8AC3E}">
        <p14:creationId xmlns:p14="http://schemas.microsoft.com/office/powerpoint/2010/main" val="181056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C22B73B-8888-45A2-85B6-7AB09F8DE173}"/>
              </a:ext>
            </a:extLst>
          </p:cNvPr>
          <p:cNvSpPr txBox="1">
            <a:spLocks/>
          </p:cNvSpPr>
          <p:nvPr/>
        </p:nvSpPr>
        <p:spPr>
          <a:xfrm>
            <a:off x="420757" y="1066800"/>
            <a:ext cx="85344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1. What is the free space path loss in dB at the 2.4 GHz band? [4 points] </a:t>
            </a:r>
            <a:r>
              <a:rPr lang="en-US" sz="1700" b="1" dirty="0"/>
              <a:t>Answer: 46 dB</a:t>
            </a:r>
          </a:p>
          <a:p>
            <a:endParaRPr lang="en-US" sz="1700" dirty="0"/>
          </a:p>
          <a:p>
            <a:r>
              <a:rPr lang="en-US" sz="1700" dirty="0"/>
              <a:t>2. What is the free space path loss in dB at the 5 GHz band? [4 points] </a:t>
            </a:r>
            <a:r>
              <a:rPr lang="en-US" sz="1700" b="1" dirty="0"/>
              <a:t>Answer: 53 </a:t>
            </a:r>
            <a:r>
              <a:rPr lang="en-US" sz="1700" b="1" dirty="0" err="1"/>
              <a:t>db</a:t>
            </a:r>
            <a:endParaRPr lang="en-US" sz="1700" b="1" dirty="0"/>
          </a:p>
          <a:p>
            <a:endParaRPr lang="en-US" sz="1700" dirty="0"/>
          </a:p>
          <a:p>
            <a:r>
              <a:rPr lang="en-US" sz="1700" dirty="0"/>
              <a:t>3. How does the free space path loss at a higher frequency (e.g., the 5 GHz band) compare with that at a lower frequency (e.g., the 2.4 GHz band)? [</a:t>
            </a:r>
            <a:r>
              <a:rPr lang="en-US" sz="1700" b="1" dirty="0"/>
              <a:t>5 points</a:t>
            </a:r>
            <a:r>
              <a:rPr lang="en-US" sz="1700" dirty="0"/>
              <a:t>] </a:t>
            </a:r>
          </a:p>
          <a:p>
            <a:r>
              <a:rPr lang="en-US" sz="1700" b="1" dirty="0"/>
              <a:t>Answer:</a:t>
            </a:r>
            <a:r>
              <a:rPr lang="en-US" sz="1700" dirty="0"/>
              <a:t> </a:t>
            </a:r>
            <a:r>
              <a:rPr lang="en-US" sz="1700" b="1" dirty="0"/>
              <a:t>higher frequency has a higher chances of path loss compared to low frequency.</a:t>
            </a:r>
          </a:p>
          <a:p>
            <a:endParaRPr lang="en-US" sz="1700" dirty="0"/>
          </a:p>
          <a:p>
            <a:r>
              <a:rPr lang="en-US" sz="1700" dirty="0"/>
              <a:t>4. What is the free space path loss in dB over 20 meters at the 2.4 GHz band? [4 points] </a:t>
            </a:r>
          </a:p>
          <a:p>
            <a:r>
              <a:rPr lang="en-US" sz="1700" b="1" dirty="0"/>
              <a:t>Answer: 66.421 dB</a:t>
            </a:r>
          </a:p>
          <a:p>
            <a:endParaRPr lang="en-US" sz="1700" dirty="0"/>
          </a:p>
          <a:p>
            <a:r>
              <a:rPr lang="en-US" sz="1700" dirty="0"/>
              <a:t>5. What is the free space path loss in dB over 40 meters at the 2.4 GHz band? [4 points] </a:t>
            </a:r>
          </a:p>
          <a:p>
            <a:r>
              <a:rPr lang="en-US" sz="1700" b="1" dirty="0"/>
              <a:t>Answer: 72.441 dB</a:t>
            </a:r>
          </a:p>
          <a:p>
            <a:endParaRPr lang="en-US" sz="1700" b="1" dirty="0"/>
          </a:p>
          <a:p>
            <a:r>
              <a:rPr lang="en-US" sz="1700" dirty="0"/>
              <a:t>6. What is the free space path loss in dB over 80 meters at the 2.4 GHz band? [4 points] </a:t>
            </a:r>
          </a:p>
          <a:p>
            <a:r>
              <a:rPr lang="en-US" sz="1700" b="1" dirty="0"/>
              <a:t>Answer: 78.462 dB</a:t>
            </a:r>
          </a:p>
          <a:p>
            <a:endParaRPr lang="en-US" sz="1700" b="1" dirty="0"/>
          </a:p>
          <a:p>
            <a:r>
              <a:rPr lang="en-US" sz="1700" dirty="0"/>
              <a:t>7. When the distance doubles, how does free space path loss in dB change approximately? [</a:t>
            </a:r>
            <a:r>
              <a:rPr lang="en-US" sz="1700" b="1" dirty="0"/>
              <a:t>5 points</a:t>
            </a:r>
            <a:r>
              <a:rPr lang="en-US" sz="1700" dirty="0"/>
              <a:t>] </a:t>
            </a:r>
          </a:p>
          <a:p>
            <a:r>
              <a:rPr lang="en-US" sz="1700" b="1" dirty="0"/>
              <a:t>Answer: +6.02 dB</a:t>
            </a:r>
          </a:p>
          <a:p>
            <a:endParaRPr lang="en-US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EC6425-D2AA-4ED7-8955-375BF90E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5818139" cy="566738"/>
          </a:xfrm>
        </p:spPr>
        <p:txBody>
          <a:bodyPr>
            <a:noAutofit/>
          </a:bodyPr>
          <a:lstStyle/>
          <a:p>
            <a:r>
              <a:rPr lang="en-US" sz="2800" b="0" dirty="0"/>
              <a:t>Free Space Path Loss</a:t>
            </a:r>
          </a:p>
        </p:txBody>
      </p:sp>
    </p:spTree>
    <p:extLst>
      <p:ext uri="{BB962C8B-B14F-4D97-AF65-F5344CB8AC3E}">
        <p14:creationId xmlns:p14="http://schemas.microsoft.com/office/powerpoint/2010/main" val="407125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C6425-D2AA-4ED7-8955-375BF90E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Free Space Path Loss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6">
                <a:extLst>
                  <a:ext uri="{FF2B5EF4-FFF2-40B4-BE49-F238E27FC236}">
                    <a16:creationId xmlns:a16="http://schemas.microsoft.com/office/drawing/2014/main" id="{3C22B73B-8888-45A2-85B6-7AB09F8DE1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0137" y="2463800"/>
                <a:ext cx="6935739" cy="3327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228600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</a:rPr>
                  <a:t>8. Use a scientific calculator to calculate Delta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>
                              <a:outerShdw blurRad="50800" dist="38100" dir="2700000" algn="tl" rotWithShape="0">
                                <a:srgbClr val="000000">
                                  <a:alpha val="4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>
                              <a:outerShdw blurRad="50800" dist="38100" dir="2700000" algn="tl" rotWithShape="0">
                                <a:srgbClr val="000000">
                                  <a:alpha val="4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effectLst>
                              <a:outerShdw blurRad="50800" dist="38100" dir="2700000" algn="tl" rotWithShape="0">
                                <a:srgbClr val="000000">
                                  <a:alpha val="4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𝑓𝑆</m:t>
                        </m:r>
                      </m:sub>
                    </m:sSub>
                  </m:oMath>
                </a14:m>
                <a:r>
                  <a:rPr lang="en-US"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</a:rPr>
                  <a:t> for D1 = 20 meters and D2 = 40 meters. [4 points]  </a:t>
                </a:r>
              </a:p>
              <a:p>
                <a:pPr marL="0" marR="0" indent="-2286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</a:rPr>
                  <a:t>Delta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>
                              <a:outerShdw blurRad="50800" dist="38100" dir="2700000" algn="tl" rotWithShape="0">
                                <a:srgbClr val="000000">
                                  <a:alpha val="4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>
                              <a:outerShdw blurRad="50800" dist="38100" dir="2700000" algn="tl" rotWithShape="0">
                                <a:srgbClr val="000000">
                                  <a:alpha val="4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effectLst>
                              <a:outerShdw blurRad="50800" dist="38100" dir="2700000" algn="tl" rotWithShape="0">
                                <a:srgbClr val="000000">
                                  <a:alpha val="4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𝑓𝑆</m:t>
                        </m:r>
                        <m:r>
                          <a:rPr lang="en-US" i="1">
                            <a:effectLst>
                              <a:outerShdw blurRad="50800" dist="38100" dir="2700000" algn="tl" rotWithShape="0">
                                <a:srgbClr val="000000">
                                  <a:alpha val="4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</a:rPr>
                  <a:t>=</a:t>
                </a:r>
                <a:r>
                  <a:rPr lang="en-US" u="sng"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</a:rPr>
                  <a:t>-6.02dB</a:t>
                </a:r>
                <a:endParaRPr lang="en-US">
                  <a:effectLst>
                    <a:outerShdw blurRad="50800" dist="38100" dir="2700000" algn="tl" rotWithShape="0">
                      <a:srgbClr val="000000">
                        <a:alpha val="48000"/>
                      </a:srgbClr>
                    </a:outerShdw>
                  </a:effectLst>
                </a:endParaRPr>
              </a:p>
              <a:p>
                <a:pPr indent="-2286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</a:rPr>
                  <a:t>9. Is your calculation approximately the same as the result from Part 1 Step 2? [4 points] </a:t>
                </a:r>
              </a:p>
              <a:p>
                <a:pPr indent="-2286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b="1">
                    <a:effectLst>
                      <a:outerShdw blurRad="50800" dist="38100" dir="2700000" algn="tl" rotWithShape="0">
                        <a:srgbClr val="000000">
                          <a:alpha val="48000"/>
                        </a:srgbClr>
                      </a:outerShdw>
                    </a:effectLst>
                  </a:rPr>
                  <a:t>Answer:  Yes and it’s negative due to being a path loss</a:t>
                </a:r>
              </a:p>
              <a:p>
                <a:pPr indent="-2286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>
                  <a:effectLst>
                    <a:outerShdw blurRad="50800" dist="38100" dir="2700000" algn="tl" rotWithShape="0">
                      <a:srgbClr val="000000">
                        <a:alpha val="48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 Placeholder 6">
                <a:extLst>
                  <a:ext uri="{FF2B5EF4-FFF2-40B4-BE49-F238E27FC236}">
                    <a16:creationId xmlns:a16="http://schemas.microsoft.com/office/drawing/2014/main" id="{3C22B73B-8888-45A2-85B6-7AB09F8DE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37" y="2463800"/>
                <a:ext cx="6935739" cy="3327400"/>
              </a:xfrm>
              <a:prstGeom prst="rect">
                <a:avLst/>
              </a:prstGeom>
              <a:blipFill>
                <a:blip r:embed="rId3"/>
                <a:stretch>
                  <a:fillRect l="-351" r="-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728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gramming data on computer monitor">
            <a:extLst>
              <a:ext uri="{FF2B5EF4-FFF2-40B4-BE49-F238E27FC236}">
                <a16:creationId xmlns:a16="http://schemas.microsoft.com/office/drawing/2014/main" id="{AAA05BB7-9F3E-68D7-E5C0-229FEED0E2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9" r="516" b="1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1" y="1122363"/>
            <a:ext cx="6751097" cy="2387600"/>
          </a:xfrm>
        </p:spPr>
        <p:txBody>
          <a:bodyPr>
            <a:normAutofit/>
          </a:bodyPr>
          <a:lstStyle/>
          <a:p>
            <a:r>
              <a:rPr lang="en-US" sz="4400">
                <a:cs typeface="Calibri"/>
              </a:rPr>
              <a:t>Bit Error Rate of Fading Channels</a:t>
            </a:r>
            <a:br>
              <a:rPr lang="en-US" sz="4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685346" y="609600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3400" b="1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AWGN Channel and Rician Channel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685346" y="2096064"/>
            <a:ext cx="3762645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>
              <a:lnSpc>
                <a:spcPct val="110000"/>
              </a:lnSpc>
            </a:pPr>
            <a:r>
              <a:rPr lang="en-US" sz="3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This screenshot should show the bit rate error performance of both AWGN and Rician fading channels.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CB1DB087-DD84-148E-36E7-964711568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2" y="2919885"/>
            <a:ext cx="3624943" cy="2075279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23194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FBA67F-0D4D-4C2E-A1D7-82D080A4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377E6E-C0A5-4872-8F20-1D6E94308EFE}"/>
              </a:ext>
            </a:extLst>
          </p:cNvPr>
          <p:cNvSpPr txBox="1">
            <a:spLocks/>
          </p:cNvSpPr>
          <p:nvPr/>
        </p:nvSpPr>
        <p:spPr>
          <a:xfrm>
            <a:off x="685346" y="609600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3400" b="1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AWGN Channel and Rician Channel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CB778-6CB1-4DD4-8633-1D0734428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137" y="2463800"/>
            <a:ext cx="6935739" cy="3327400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Compare and contrast the BER performance of PSK over a noise limited (AWGN) transmission channel to the performance of PSK over a Rician channel at 5- and 10-dB Signal to Noise Ratio (E</a:t>
            </a:r>
            <a:r>
              <a:rPr lang="en-US" baseline="-25000"/>
              <a:t>b</a:t>
            </a:r>
            <a:r>
              <a:rPr lang="en-US"/>
              <a:t>/N</a:t>
            </a:r>
            <a:r>
              <a:rPr lang="en-US" baseline="-25000"/>
              <a:t>0</a:t>
            </a:r>
            <a:r>
              <a:rPr lang="en-US"/>
              <a:t>), respectively.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Is there a significant difference in BER performance of PSK between the AWGN channel and Rician channel?</a:t>
            </a:r>
          </a:p>
          <a:p>
            <a:pPr marL="0">
              <a:lnSpc>
                <a:spcPct val="110000"/>
              </a:lnSpc>
            </a:pPr>
            <a:r>
              <a:rPr lang="en-US" b="1"/>
              <a:t>Answer: Rician has a less of a drop-off compared to AWGN, so yes there is a difference.</a:t>
            </a:r>
          </a:p>
        </p:txBody>
      </p:sp>
    </p:spTree>
    <p:extLst>
      <p:ext uri="{BB962C8B-B14F-4D97-AF65-F5344CB8AC3E}">
        <p14:creationId xmlns:p14="http://schemas.microsoft.com/office/powerpoint/2010/main" val="401929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DEAAA5-989D-4B68-BAC3-164C5D121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961518"/>
              </p:ext>
            </p:extLst>
          </p:nvPr>
        </p:nvGraphicFramePr>
        <p:xfrm>
          <a:off x="1009453" y="4343400"/>
          <a:ext cx="678180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0482">
                  <a:extLst>
                    <a:ext uri="{9D8B030D-6E8A-4147-A177-3AD203B41FA5}">
                      <a16:colId xmlns:a16="http://schemas.microsoft.com/office/drawing/2014/main" val="2283298078"/>
                    </a:ext>
                  </a:extLst>
                </a:gridCol>
                <a:gridCol w="3391318">
                  <a:extLst>
                    <a:ext uri="{9D8B030D-6E8A-4147-A177-3AD203B41FA5}">
                      <a16:colId xmlns:a16="http://schemas.microsoft.com/office/drawing/2014/main" val="267484344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Harmonic Frequency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Signal (Volts)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610662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20 kHz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 3.089v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18617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40 kHz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 0 V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286346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60 kHz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 1.045 V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942556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80 kHz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 2.04 </a:t>
                      </a:r>
                      <a:r>
                        <a:rPr lang="en-US" sz="1200" dirty="0" err="1">
                          <a:effectLst/>
                        </a:rPr>
                        <a:t>uV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91741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100 kHz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 594.3 mV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5812658"/>
                  </a:ext>
                </a:extLst>
              </a:tr>
            </a:tbl>
          </a:graphicData>
        </a:graphic>
      </p:graphicFrame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799707" y="1007164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screenshot should show the spectrum analyzer displaying the signal’s harmonic spectrum and its panel settings. Record the signal voltage at each of the frequencies in the table.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799707" y="342900"/>
            <a:ext cx="2819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dk1"/>
                </a:solidFill>
              </a:rPr>
              <a:t>Baseband Signals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497A-C8F1-488A-AFF5-DD8A704C0844}"/>
              </a:ext>
            </a:extLst>
          </p:cNvPr>
          <p:cNvSpPr txBox="1"/>
          <p:nvPr/>
        </p:nvSpPr>
        <p:spPr>
          <a:xfrm>
            <a:off x="1009453" y="19050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SCREENSHOT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5CD19CE-9E63-F8EE-765E-AC6C83FA4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53" y="2264266"/>
            <a:ext cx="3733800" cy="201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7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ADA12D-A164-EC6F-3AC6-719B08620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FBA67F-0D4D-4C2E-A1D7-82D080A4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E9AA4D-A95E-3B45-5A13-19F79328126C}"/>
              </a:ext>
            </a:extLst>
          </p:cNvPr>
          <p:cNvSpPr txBox="1">
            <a:spLocks/>
          </p:cNvSpPr>
          <p:nvPr/>
        </p:nvSpPr>
        <p:spPr>
          <a:xfrm>
            <a:off x="685346" y="609600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3400" b="1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3D52D8-0B7F-1FBC-CA5A-1EC1039C11B5}"/>
              </a:ext>
            </a:extLst>
          </p:cNvPr>
          <p:cNvSpPr txBox="1">
            <a:spLocks/>
          </p:cNvSpPr>
          <p:nvPr/>
        </p:nvSpPr>
        <p:spPr>
          <a:xfrm>
            <a:off x="1100137" y="2463800"/>
            <a:ext cx="6935739" cy="332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Bhowmik, B., Quqa, S., Sause, M. G. R., Pakrashi, V., &amp; Droubi, M. G. (1970, January 1). Data reduction strategies. SpringerLink. https://link.springer.com/chapter/10.1007/978-3-030-72192-3_9 </a:t>
            </a: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Purpose of the ANSI/TIA/EIA-568-B standard - Anixter. (n.d.). https://web.anixter.com/AXECOM/AXEDocLib.nsf/(UnID)/8F2E0839A6190F4986257309005757CC/$file/ANSI-TIA-EIA-568-B.pdf </a:t>
            </a: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Scarpati, J., &amp; Gerwig, K. (2023, March 29). What is an unshielded twisted pair (UTP)? - definition from whatis.com. Networking. https://www.techtarget.com/searchnetworking/definition/Unshielded-Twisted-Pair#:~:text=The%20two%20individual%20wires%20in,which%20can%20degrade%20network%20performance. </a:t>
            </a: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System and equipment grounding safety - technical articles. EEPower. (n.d.). https://eepower.com/technical-articles/system-and-equipment-grounding-safety/# </a:t>
            </a: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Harrington, R. F. (1960). Effect of antenna size on gain, bandwidth, and efficiency. Journal of Research of the National Bureau of Standards, Section D: Radio Propagation, 64D(1), 1. https://doi.org/10.6028/jres.064d.003 </a:t>
            </a: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00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00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00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00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0" marR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00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3FE163-E728-2F80-84D0-6714703EBDCF}"/>
              </a:ext>
            </a:extLst>
          </p:cNvPr>
          <p:cNvSpPr txBox="1"/>
          <p:nvPr/>
        </p:nvSpPr>
        <p:spPr>
          <a:xfrm>
            <a:off x="1009453" y="1905000"/>
            <a:ext cx="184731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799707" y="1007164"/>
            <a:ext cx="7201293" cy="9740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screenshot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Oscilloscope should include the signal and the panel settings of the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oscilloscope. The screenshot of the Spectrum Analyzer should include the signal and the panel setting of the analyzer.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799075" y="321364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dk1"/>
                </a:solidFill>
              </a:rPr>
              <a:t>AM Signals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497A-C8F1-488A-AFF5-DD8A704C0844}"/>
              </a:ext>
            </a:extLst>
          </p:cNvPr>
          <p:cNvSpPr txBox="1"/>
          <p:nvPr/>
        </p:nvSpPr>
        <p:spPr>
          <a:xfrm>
            <a:off x="1009453" y="1905000"/>
            <a:ext cx="184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916195-7F97-463B-B5B0-9B4ABD205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85142"/>
              </p:ext>
            </p:extLst>
          </p:nvPr>
        </p:nvGraphicFramePr>
        <p:xfrm>
          <a:off x="4572000" y="4876801"/>
          <a:ext cx="3616326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817">
                  <a:extLst>
                    <a:ext uri="{9D8B030D-6E8A-4147-A177-3AD203B41FA5}">
                      <a16:colId xmlns:a16="http://schemas.microsoft.com/office/drawing/2014/main" val="3773361267"/>
                    </a:ext>
                  </a:extLst>
                </a:gridCol>
                <a:gridCol w="1808509">
                  <a:extLst>
                    <a:ext uri="{9D8B030D-6E8A-4147-A177-3AD203B41FA5}">
                      <a16:colId xmlns:a16="http://schemas.microsoft.com/office/drawing/2014/main" val="394887559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 Modulation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Frequency (kHz)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42591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Lower side band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90kHz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719506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Carrier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100kHz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99183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Upper side band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51171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4CC2A37-9FA8-42F2-B902-A045428BD151}"/>
              </a:ext>
            </a:extLst>
          </p:cNvPr>
          <p:cNvSpPr txBox="1"/>
          <p:nvPr/>
        </p:nvSpPr>
        <p:spPr>
          <a:xfrm>
            <a:off x="685800" y="1981200"/>
            <a:ext cx="37145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Oscilloscope screenshot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D7382-4D15-46DC-A34D-740894424E53}"/>
              </a:ext>
            </a:extLst>
          </p:cNvPr>
          <p:cNvSpPr txBox="1"/>
          <p:nvPr/>
        </p:nvSpPr>
        <p:spPr>
          <a:xfrm>
            <a:off x="4438452" y="1981200"/>
            <a:ext cx="37722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Spectrum Analyzer screenshot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8AEC953-F036-0B1F-BF05-8DB39B29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0" y="2362200"/>
            <a:ext cx="4237545" cy="2308325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E5CC12D9-F411-9B46-FB6A-B58EF4F5A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22" y="2366682"/>
            <a:ext cx="4551947" cy="23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2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799075" y="1000862"/>
            <a:ext cx="7201293" cy="9740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 equations for the carrier and modulating signals and plot the equation for the composite modulated signal V</a:t>
            </a:r>
            <a:r>
              <a:rPr lang="en-US" sz="16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799075" y="321364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dk1"/>
                </a:solidFill>
              </a:rPr>
              <a:t>AM Signals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497A-C8F1-488A-AFF5-DD8A704C0844}"/>
              </a:ext>
            </a:extLst>
          </p:cNvPr>
          <p:cNvSpPr txBox="1"/>
          <p:nvPr/>
        </p:nvSpPr>
        <p:spPr>
          <a:xfrm>
            <a:off x="1009453" y="1905000"/>
            <a:ext cx="184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C2A37-9FA8-42F2-B902-A045428BD151}"/>
              </a:ext>
            </a:extLst>
          </p:cNvPr>
          <p:cNvSpPr txBox="1"/>
          <p:nvPr/>
        </p:nvSpPr>
        <p:spPr>
          <a:xfrm>
            <a:off x="799075" y="1886820"/>
            <a:ext cx="7611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Equations here:</a:t>
            </a:r>
          </a:p>
          <a:p>
            <a:r>
              <a:rPr lang="de-DE" dirty="0"/>
              <a:t>Vc = 10 sin(2π(100 KHz)t)</a:t>
            </a:r>
          </a:p>
          <a:p>
            <a:r>
              <a:rPr lang="de-DE" dirty="0"/>
              <a:t>Vm = 5 sin(2π(10 KHz)t)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D7382-4D15-46DC-A34D-740894424E53}"/>
              </a:ext>
            </a:extLst>
          </p:cNvPr>
          <p:cNvSpPr txBox="1"/>
          <p:nvPr/>
        </p:nvSpPr>
        <p:spPr>
          <a:xfrm>
            <a:off x="799075" y="3128777"/>
            <a:ext cx="7611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Plotted diagram screenshot here: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9CF7DCCF-05DD-3BF7-A203-FE79242C2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54" y="1922679"/>
            <a:ext cx="4876800" cy="49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1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799707" y="1007164"/>
            <a:ext cx="7201293" cy="9740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screenshot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Oscilloscope should include the signal and the panel settings of the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oscilloscope. The screenshot of the Spectrum Analyzer should include the signal and the panel setting of the analyzer.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799707" y="321364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dk1"/>
                </a:solidFill>
              </a:rPr>
              <a:t>FM Signals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497A-C8F1-488A-AFF5-DD8A704C0844}"/>
              </a:ext>
            </a:extLst>
          </p:cNvPr>
          <p:cNvSpPr txBox="1"/>
          <p:nvPr/>
        </p:nvSpPr>
        <p:spPr>
          <a:xfrm>
            <a:off x="1009453" y="1905000"/>
            <a:ext cx="184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C2A37-9FA8-42F2-B902-A045428BD151}"/>
              </a:ext>
            </a:extLst>
          </p:cNvPr>
          <p:cNvSpPr txBox="1"/>
          <p:nvPr/>
        </p:nvSpPr>
        <p:spPr>
          <a:xfrm>
            <a:off x="685800" y="1981200"/>
            <a:ext cx="37145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Oscilloscope screenshot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D7382-4D15-46DC-A34D-740894424E53}"/>
              </a:ext>
            </a:extLst>
          </p:cNvPr>
          <p:cNvSpPr txBox="1"/>
          <p:nvPr/>
        </p:nvSpPr>
        <p:spPr>
          <a:xfrm>
            <a:off x="4438452" y="1981200"/>
            <a:ext cx="37722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Spectrum Analyzer screenshot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What’s the carrier frequency?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/>
              <a:t>100Khz and 532.397mV</a:t>
            </a:r>
          </a:p>
          <a:p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C2598AC-BA5D-0233-13B6-56967E1DC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2286000"/>
            <a:ext cx="3591373" cy="2712179"/>
          </a:xfrm>
          <a:prstGeom prst="rect">
            <a:avLst/>
          </a:prstGeom>
        </p:spPr>
      </p:pic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6AD69A1B-5CF3-2CE3-51F0-BA7115213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38" y="2327002"/>
            <a:ext cx="4294850" cy="220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1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igzag indicator line">
            <a:extLst>
              <a:ext uri="{FF2B5EF4-FFF2-40B4-BE49-F238E27FC236}">
                <a16:creationId xmlns:a16="http://schemas.microsoft.com/office/drawing/2014/main" id="{FE079F93-8D26-C6D1-0A35-1073009110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</a:blip>
          <a:srcRect l="3076" r="7923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1" y="1122363"/>
            <a:ext cx="6751097" cy="2387600"/>
          </a:xfrm>
        </p:spPr>
        <p:txBody>
          <a:bodyPr>
            <a:normAutofit/>
          </a:bodyPr>
          <a:lstStyle/>
          <a:p>
            <a:r>
              <a:rPr lang="en-US" sz="4100">
                <a:effectLst/>
                <a:ea typeface="Times New Roman" panose="02020603050405020304" pitchFamily="18" charset="0"/>
                <a:cs typeface="Calibri"/>
              </a:rPr>
              <a:t>Pulse Code Modulation (PCM) and Line Codes</a:t>
            </a:r>
            <a:br>
              <a:rPr lang="en-US" sz="4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603504" y="338328"/>
            <a:ext cx="3758604" cy="177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90000"/>
              </a:lnSpc>
              <a:spcAft>
                <a:spcPts val="600"/>
              </a:spcAft>
            </a:pPr>
            <a:r>
              <a:rPr lang="en-US" sz="3100">
                <a:solidFill>
                  <a:schemeClr val="tx2"/>
                </a:solidFill>
                <a:effectLst/>
              </a:rPr>
              <a:t>Pulse Code Modulation (PCM)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4766730" y="338328"/>
            <a:ext cx="3771900" cy="177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>
              <a:lnSpc>
                <a:spcPct val="90000"/>
              </a:lnSpc>
            </a:pPr>
            <a:r>
              <a:rPr lang="en-US" sz="1600">
                <a:solidFill>
                  <a:schemeClr val="tx2"/>
                </a:solidFill>
                <a:effectLst/>
              </a:rPr>
              <a:t>The first screenshot should show the Oscilloscope-XSC1 display with the analog input signal and sampling clock at the input to the ADC. The second screenshot should show the Oscilloscope-XSC2 display with the output of the DAC.</a:t>
            </a:r>
            <a:r>
              <a:rPr lang="en-US" sz="1600">
                <a:solidFill>
                  <a:schemeClr val="tx2"/>
                </a:solidFill>
              </a:rPr>
              <a:t> </a:t>
            </a:r>
          </a:p>
        </p:txBody>
      </p: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3D92A370-3EC2-0761-8C6E-C0F4AAECE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77" y="3469509"/>
            <a:ext cx="3874770" cy="2499226"/>
          </a:xfrm>
          <a:prstGeom prst="rect">
            <a:avLst/>
          </a:prstGeom>
        </p:spPr>
      </p:pic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0491C06E-0FB5-D1F0-A898-183BD6000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80451"/>
            <a:ext cx="3997242" cy="24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0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762000" y="914400"/>
            <a:ext cx="7524945" cy="97403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/>
              </a:rPr>
              <a:t>The first screenshot should show the Oscilloscope-XSC1 display with the analog input signal and sampling clock at the input to the ADC. The second screenshot should show the Oscilloscope-XSC2 display with the output of the DAC.</a:t>
            </a:r>
            <a:r>
              <a:rPr lang="en-US" sz="1600" dirty="0">
                <a:ea typeface="Calibri" panose="020F0502020204030204" pitchFamily="34" charset="0"/>
                <a:cs typeface="Times New Roman"/>
              </a:rPr>
              <a:t> 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105134" y="139129"/>
            <a:ext cx="464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Pulse Code Modulation (PCM) </a:t>
            </a:r>
            <a:endParaRPr lang="en-US" sz="2800" kern="1200" dirty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CB778-6CB1-4DD4-8633-1D0734428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2550"/>
            <a:ext cx="7524946" cy="44361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effects of increasing or decreasing the sampling rate? </a:t>
            </a:r>
          </a:p>
          <a:p>
            <a:pPr marL="0" indent="0">
              <a:buNone/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Answer: 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Increasing the sample rating also increases the signal fidelity but required more processing. Decreasing the sample rating decrease the signal fidelity which leads to data loss but requires less processing.</a:t>
            </a:r>
            <a:endParaRPr lang="en-US" sz="1600" b="1" dirty="0"/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F1D0C1AA-5838-94F5-2F74-E778D3FCD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2" y="1981200"/>
            <a:ext cx="3458308" cy="271894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2E742C1-AEFF-CC2D-9D50-D74F55869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34" y="1962872"/>
            <a:ext cx="3343667" cy="273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8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799707" y="1007164"/>
            <a:ext cx="7201293" cy="6858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/>
                <a:ea typeface="Calibri" panose="020F0502020204030204" pitchFamily="34" charset="0"/>
                <a:cs typeface="Times New Roman"/>
              </a:rPr>
              <a:t>This screenshot </a:t>
            </a:r>
            <a:r>
              <a:rPr lang="en-US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should show the power spectral densities of </a:t>
            </a:r>
            <a:r>
              <a:rPr lang="en-US" sz="1600" dirty="0">
                <a:latin typeface="Calibri"/>
                <a:ea typeface="Calibri" panose="020F0502020204030204" pitchFamily="34" charset="0"/>
                <a:cs typeface="Times New Roman"/>
              </a:rPr>
              <a:t>four-line </a:t>
            </a:r>
            <a:r>
              <a:rPr lang="en-US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codes: NRZ-Polar, NRZ-Unipolar, NRZ-Bipolar, and Manchester-Polar.</a:t>
            </a:r>
            <a:r>
              <a:rPr lang="en-US" sz="16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16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799707" y="351844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/>
              <a:t>Line Codes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497A-C8F1-488A-AFF5-DD8A704C0844}"/>
              </a:ext>
            </a:extLst>
          </p:cNvPr>
          <p:cNvSpPr txBox="1"/>
          <p:nvPr/>
        </p:nvSpPr>
        <p:spPr>
          <a:xfrm>
            <a:off x="1009453" y="1905000"/>
            <a:ext cx="184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C2A37-9FA8-42F2-B902-A045428BD151}"/>
              </a:ext>
            </a:extLst>
          </p:cNvPr>
          <p:cNvSpPr txBox="1"/>
          <p:nvPr/>
        </p:nvSpPr>
        <p:spPr>
          <a:xfrm>
            <a:off x="799707" y="1981200"/>
            <a:ext cx="3772293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/>
              <a:t>MATLAB Diagram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271C5-1C64-41E8-A0B6-122B9FAA7D36}"/>
              </a:ext>
            </a:extLst>
          </p:cNvPr>
          <p:cNvSpPr txBox="1"/>
          <p:nvPr/>
        </p:nvSpPr>
        <p:spPr>
          <a:xfrm>
            <a:off x="4572000" y="1981200"/>
            <a:ext cx="36387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libri" panose="020F0502020204030204" pitchFamily="34" charset="0"/>
              </a:rPr>
              <a:t>C</a:t>
            </a:r>
            <a:r>
              <a:rPr lang="en-US" sz="1600" dirty="0">
                <a:effectLst/>
                <a:ea typeface="Calibri" panose="020F0502020204030204" pitchFamily="34" charset="0"/>
              </a:rPr>
              <a:t>ompare the NBR-Polar and Manchester polar codes in the diagram. </a:t>
            </a:r>
          </a:p>
          <a:p>
            <a:endParaRPr lang="en-US" sz="1600" dirty="0">
              <a:ea typeface="Calibri" panose="020F0502020204030204" pitchFamily="34" charset="0"/>
            </a:endParaRPr>
          </a:p>
          <a:p>
            <a:r>
              <a:rPr lang="en-US" sz="1600" dirty="0">
                <a:effectLst/>
                <a:ea typeface="Calibri" panose="020F0502020204030204" pitchFamily="34" charset="0"/>
              </a:rPr>
              <a:t>Which one requires more bandwidth?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 </a:t>
            </a:r>
          </a:p>
          <a:p>
            <a:endParaRPr lang="en-US" sz="1600" b="1" dirty="0"/>
          </a:p>
          <a:p>
            <a:r>
              <a:rPr lang="en-US" sz="1600" b="1" dirty="0"/>
              <a:t>Answer:</a:t>
            </a:r>
            <a:endParaRPr lang="en-US" sz="1600" dirty="0"/>
          </a:p>
          <a:p>
            <a:r>
              <a:rPr lang="en-US" dirty="0"/>
              <a:t>From my observation the Manchester polar codes requires more bandwidth.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D3E0DEC-82B7-9C14-514F-53ED90004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07328"/>
            <a:ext cx="3623829" cy="309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23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F29DAF2B2474CAA0976D75413A80B" ma:contentTypeVersion="20" ma:contentTypeDescription="Create a new document." ma:contentTypeScope="" ma:versionID="f1a4acc4b85180fe6975a37171a89f22">
  <xsd:schema xmlns:xsd="http://www.w3.org/2001/XMLSchema" xmlns:xs="http://www.w3.org/2001/XMLSchema" xmlns:p="http://schemas.microsoft.com/office/2006/metadata/properties" xmlns:ns1="http://schemas.microsoft.com/sharepoint/v3" xmlns:ns3="f681fcbd-d5a2-4336-a092-82e7af704741" xmlns:ns4="c9140fa4-d231-4bf2-8e30-bda3cfa5fa06" targetNamespace="http://schemas.microsoft.com/office/2006/metadata/properties" ma:root="true" ma:fieldsID="d88427010be71365af5c7bdb809d71bb" ns1:_="" ns3:_="" ns4:_="">
    <xsd:import namespace="http://schemas.microsoft.com/sharepoint/v3"/>
    <xsd:import namespace="f681fcbd-d5a2-4336-a092-82e7af704741"/>
    <xsd:import namespace="c9140fa4-d231-4bf2-8e30-bda3cfa5fa0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fcbd-d5a2-4336-a092-82e7af70474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40fa4-d231-4bf2-8e30-bda3cfa5f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f681fcbd-d5a2-4336-a092-82e7af704741" xsi:nil="true"/>
    <_ip_UnifiedCompliancePolicyUIAction xmlns="http://schemas.microsoft.com/sharepoint/v3" xsi:nil="true"/>
    <MigrationWizIdDocumentLibraryPermissions xmlns="f681fcbd-d5a2-4336-a092-82e7af704741" xsi:nil="true"/>
    <MigrationWizIdPermissionLevels xmlns="f681fcbd-d5a2-4336-a092-82e7af704741" xsi:nil="true"/>
    <MigrationWizId xmlns="f681fcbd-d5a2-4336-a092-82e7af704741" xsi:nil="true"/>
    <_ip_UnifiedCompliancePolicyProperties xmlns="http://schemas.microsoft.com/sharepoint/v3" xsi:nil="true"/>
    <MigrationWizIdSecurityGroups xmlns="f681fcbd-d5a2-4336-a092-82e7af70474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FF5398-F9C9-4A5E-AE18-04C416504F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1fcbd-d5a2-4336-a092-82e7af704741"/>
    <ds:schemaRef ds:uri="c9140fa4-d231-4bf2-8e30-bda3cfa5f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0F228F-2AD3-482B-9076-385A3B6110DA}">
  <ds:schemaRefs>
    <ds:schemaRef ds:uri="f681fcbd-d5a2-4336-a092-82e7af704741"/>
    <ds:schemaRef ds:uri="http://schemas.microsoft.com/office/2006/documentManagement/types"/>
    <ds:schemaRef ds:uri="http://purl.org/dc/terms/"/>
    <ds:schemaRef ds:uri="http://purl.org/dc/dcmitype/"/>
    <ds:schemaRef ds:uri="http://schemas.microsoft.com/sharepoint/v3"/>
    <ds:schemaRef ds:uri="c9140fa4-d231-4bf2-8e30-bda3cfa5fa0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38E1ABF-8C61-49F0-9644-39D6B67CEE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1290</TotalTime>
  <Words>1463</Words>
  <Application>Microsoft Office PowerPoint</Application>
  <PresentationFormat>On-screen Show (4:3)</PresentationFormat>
  <Paragraphs>238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Bookman Old Style</vt:lpstr>
      <vt:lpstr>Calibri</vt:lpstr>
      <vt:lpstr>Cambria Math</vt:lpstr>
      <vt:lpstr>Rockwell</vt:lpstr>
      <vt:lpstr>Times New Roman</vt:lpstr>
      <vt:lpstr>Damask</vt:lpstr>
      <vt:lpstr>Baseband Signals and AM/FM Signals</vt:lpstr>
      <vt:lpstr>PowerPoint Presentation</vt:lpstr>
      <vt:lpstr>PowerPoint Presentation</vt:lpstr>
      <vt:lpstr>PowerPoint Presentation</vt:lpstr>
      <vt:lpstr>PowerPoint Presentation</vt:lpstr>
      <vt:lpstr>Pulse Code Modulation (PCM) and Line Codes </vt:lpstr>
      <vt:lpstr>PowerPoint Presentation</vt:lpstr>
      <vt:lpstr>PowerPoint Presentation</vt:lpstr>
      <vt:lpstr>PowerPoint Presentation</vt:lpstr>
      <vt:lpstr>Cables and Structured Cabling (Knowledge Check)</vt:lpstr>
      <vt:lpstr>Questions</vt:lpstr>
      <vt:lpstr>Questions</vt:lpstr>
      <vt:lpstr>Antenna Gain and Free Space Path Loss (Knowledge Check)</vt:lpstr>
      <vt:lpstr>Antenna Gain</vt:lpstr>
      <vt:lpstr>Free Space Path Loss</vt:lpstr>
      <vt:lpstr>Free Space Path Loss Cont.</vt:lpstr>
      <vt:lpstr>Bit Error Rate of Fading Channels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NETW190 Module 1 Visio Network Diagram</dc:title>
  <dc:creator>HP</dc:creator>
  <cp:lastModifiedBy>Bradford Hopkins</cp:lastModifiedBy>
  <cp:revision>115</cp:revision>
  <dcterms:created xsi:type="dcterms:W3CDTF">2019-04-16T16:54:41Z</dcterms:created>
  <dcterms:modified xsi:type="dcterms:W3CDTF">2024-02-25T01:41:17Z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0x01010007FF29DAF2B2474CAA0976D75413A80B</vt:lpwstr>
  </property>
</Properties>
</file>